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sldIdLst>
    <p:sldId id="256" r:id="rId2"/>
    <p:sldId id="28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0" r:id="rId15"/>
    <p:sldId id="271" r:id="rId16"/>
    <p:sldId id="268" r:id="rId17"/>
    <p:sldId id="269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99"/>
    <a:srgbClr val="CC0000"/>
    <a:srgbClr val="3333FF"/>
    <a:srgbClr val="0033CC"/>
    <a:srgbClr val="006666"/>
    <a:srgbClr val="6600CC"/>
    <a:srgbClr val="008080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94660"/>
  </p:normalViewPr>
  <p:slideViewPr>
    <p:cSldViewPr>
      <p:cViewPr varScale="1">
        <p:scale>
          <a:sx n="65" d="100"/>
          <a:sy n="65" d="100"/>
        </p:scale>
        <p:origin x="-108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F590CE0-6485-442D-85FD-5FEBFFB47F6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28800" y="533400"/>
            <a:ext cx="6629400" cy="3067050"/>
          </a:xfrm>
        </p:spPr>
        <p:txBody>
          <a:bodyPr/>
          <a:lstStyle>
            <a:lvl1pPr algn="l">
              <a:defRPr sz="66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10000"/>
            <a:ext cx="6629400" cy="17526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rgbClr val="006666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447800" y="6381750"/>
            <a:ext cx="1219200" cy="476250"/>
          </a:xfrm>
        </p:spPr>
        <p:txBody>
          <a:bodyPr/>
          <a:lstStyle>
            <a:lvl1pPr algn="l">
              <a:defRPr/>
            </a:lvl1pPr>
          </a:lstStyle>
          <a:p>
            <a:fld id="{36346D4E-1C73-4CF0-AA29-B88D12AE52E3}" type="datetime1">
              <a:rPr lang="en-US"/>
              <a:pPr/>
              <a:t>1/25/2011</a:t>
            </a:fld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819400" y="6381750"/>
            <a:ext cx="39624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381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B31A2A9-4898-4CC5-945C-2CA8D2BA0E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1D8F7A-2BB1-4A7C-8A6C-C954F0D7D068}" type="datetime1">
              <a:rPr lang="en-US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427C83-5C3A-4874-9EBC-5521C32A449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274638"/>
            <a:ext cx="18669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274638"/>
            <a:ext cx="54483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834BB0-0356-4F41-AA74-2F89DEBED3AA}" type="datetime1">
              <a:rPr lang="en-US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8E9419-0AC7-46D7-BEA6-B8067142C2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74FCE0-58DA-41E0-ADA6-3F915D152BC5}" type="datetime1">
              <a:rPr lang="en-US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6871FA-F490-404C-9468-2CF09855C5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396031-3A9C-4701-A02B-3E500A45FC47}" type="datetime1">
              <a:rPr lang="en-US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4DBEF1-BCB2-4C9C-8B06-FFF971BA82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3657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D38324-4ECF-482B-A7F9-BBF0328755F8}" type="datetime1">
              <a:rPr lang="en-US"/>
              <a:pPr/>
              <a:t>1/25/2011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ADAAE7-1EDC-4A5B-BD8F-B55CE474F6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68C52A-0708-43F6-A0E3-CDA22B941AC5}" type="datetime1">
              <a:rPr lang="en-US"/>
              <a:pPr/>
              <a:t>1/25/2011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5CB54C-73BC-466A-8960-5DBE5ACFC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B4FD06-5D4E-4FDC-AB42-3597FC2D4995}" type="datetime1">
              <a:rPr lang="en-US"/>
              <a:pPr/>
              <a:t>1/25/2011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F74455-9718-460C-805F-4D81E9A919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516183-E0B2-464B-BA0B-D5B5E4DE2A40}" type="datetime1">
              <a:rPr lang="en-US"/>
              <a:pPr/>
              <a:t>1/25/2011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84A3D8-7F49-4C3F-BA63-F257079C65F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38982E-CC90-4265-B6DA-CFE679F1D25E}" type="datetime1">
              <a:rPr lang="en-US"/>
              <a:pPr/>
              <a:t>1/25/2011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77F3C3-A3F9-48BE-A782-3759C7C65A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19FA29-C04C-48AE-9584-53188C68AC1E}" type="datetime1">
              <a:rPr lang="en-US"/>
              <a:pPr/>
              <a:t>1/25/2011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D8E861-4F81-46FF-A871-D0D106DECB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274638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600200"/>
            <a:ext cx="7467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fld id="{777CA9BA-A302-45A9-9E77-3DAF73BDEDEB}" type="datetime1">
              <a:rPr lang="en-US"/>
              <a:pPr/>
              <a:t>1/25/2011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14600" y="6381750"/>
            <a:ext cx="533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Free template from www.brainybetty.com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4800" y="6381750"/>
            <a:ext cx="1219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400">
                <a:solidFill>
                  <a:srgbClr val="006666"/>
                </a:solidFill>
              </a:defRPr>
            </a:lvl1pPr>
          </a:lstStyle>
          <a:p>
            <a:fld id="{D3851079-285A-4A95-B6E1-375BE0F9482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66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8080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Century Gothic" pitchFamily="34" charset="0"/>
              </a:rPr>
              <a:t>Classifying Tissues</a:t>
            </a:r>
            <a:endParaRPr lang="en-US" b="1" dirty="0">
              <a:latin typeface="Century Gothic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Century Gothic" pitchFamily="34" charset="0"/>
              </a:rPr>
              <a:t>Chapter 3</a:t>
            </a:r>
            <a:endParaRPr lang="en-US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Stratified </a:t>
            </a:r>
            <a:r>
              <a:rPr lang="en-US" dirty="0" err="1" smtClean="0"/>
              <a:t>squamous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Location: sites of friction such as the esophagus, mouth and outer skin</a:t>
            </a:r>
          </a:p>
          <a:p>
            <a:r>
              <a:rPr lang="en-US" dirty="0" smtClean="0"/>
              <a:t>Function: protection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Stratified </a:t>
            </a:r>
            <a:r>
              <a:rPr lang="en-US" dirty="0" err="1" smtClean="0"/>
              <a:t>cuboidal</a:t>
            </a:r>
            <a:r>
              <a:rPr lang="en-US" dirty="0" smtClean="0"/>
              <a:t> and columnar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Location: the ducts of large glands</a:t>
            </a:r>
          </a:p>
          <a:p>
            <a:pPr lvl="1"/>
            <a:r>
              <a:rPr lang="en-US" dirty="0" smtClean="0"/>
              <a:t>Rather rare in the body</a:t>
            </a:r>
          </a:p>
          <a:p>
            <a:r>
              <a:rPr lang="en-US" dirty="0" smtClean="0"/>
              <a:t>Function: secretion and protection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Transitional epithelium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Location: lines </a:t>
            </a:r>
            <a:r>
              <a:rPr lang="en-US" dirty="0" err="1" smtClean="0"/>
              <a:t>ureters</a:t>
            </a:r>
            <a:r>
              <a:rPr lang="en-US" dirty="0" smtClean="0"/>
              <a:t>, bladder, and part of urethra</a:t>
            </a:r>
          </a:p>
          <a:p>
            <a:r>
              <a:rPr lang="en-US" dirty="0" smtClean="0"/>
              <a:t>Function: stretches to accommodate changes in volume, expulsion of urine, protection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868362"/>
          </a:xfrm>
        </p:spPr>
        <p:txBody>
          <a:bodyPr/>
          <a:lstStyle/>
          <a:p>
            <a:r>
              <a:rPr lang="en-US" dirty="0" smtClean="0"/>
              <a:t>Glandular epithelium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990600"/>
            <a:ext cx="7467600" cy="4906963"/>
          </a:xfrm>
        </p:spPr>
        <p:txBody>
          <a:bodyPr/>
          <a:lstStyle/>
          <a:p>
            <a:r>
              <a:rPr lang="en-US" dirty="0" smtClean="0"/>
              <a:t>Location: forms covering of all major glands, in the intestinal lining</a:t>
            </a:r>
          </a:p>
          <a:p>
            <a:pPr lvl="1"/>
            <a:r>
              <a:rPr lang="en-US" i="1" dirty="0" smtClean="0"/>
              <a:t>Endocrine glands</a:t>
            </a:r>
            <a:r>
              <a:rPr lang="en-US" dirty="0" smtClean="0"/>
              <a:t>: secrete substances used in the body, such as hormones</a:t>
            </a:r>
          </a:p>
          <a:p>
            <a:pPr lvl="2"/>
            <a:r>
              <a:rPr lang="en-US" dirty="0" smtClean="0"/>
              <a:t>Have no ducts, secretions diffuse into bloodstream</a:t>
            </a:r>
          </a:p>
          <a:p>
            <a:pPr lvl="1"/>
            <a:r>
              <a:rPr lang="en-US" i="1" dirty="0" smtClean="0"/>
              <a:t>Exocrine glands</a:t>
            </a:r>
            <a:r>
              <a:rPr lang="en-US" dirty="0" smtClean="0"/>
              <a:t>: secrete substances to be excreted from the body such as sweat and mucus</a:t>
            </a:r>
          </a:p>
          <a:p>
            <a:pPr lvl="2"/>
            <a:r>
              <a:rPr lang="en-US" dirty="0" smtClean="0"/>
              <a:t>Have ducts leading to surface of body</a:t>
            </a:r>
          </a:p>
          <a:p>
            <a:r>
              <a:rPr lang="en-US" dirty="0" smtClean="0"/>
              <a:t>Function: secretion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Connective tissue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143000"/>
            <a:ext cx="7467600" cy="4876800"/>
          </a:xfrm>
        </p:spPr>
        <p:txBody>
          <a:bodyPr/>
          <a:lstStyle/>
          <a:p>
            <a:r>
              <a:rPr lang="en-US" dirty="0" smtClean="0"/>
              <a:t>Connects body parts </a:t>
            </a:r>
          </a:p>
          <a:p>
            <a:r>
              <a:rPr lang="en-US" dirty="0" smtClean="0"/>
              <a:t>Is found everywhere in </a:t>
            </a:r>
            <a:r>
              <a:rPr lang="en-US" smtClean="0"/>
              <a:t>the body</a:t>
            </a:r>
            <a:endParaRPr lang="en-US" dirty="0" smtClean="0"/>
          </a:p>
          <a:p>
            <a:r>
              <a:rPr lang="en-US" dirty="0" smtClean="0"/>
              <a:t>The most widely distributed tissue</a:t>
            </a:r>
          </a:p>
          <a:p>
            <a:r>
              <a:rPr lang="en-US" dirty="0" smtClean="0"/>
              <a:t>Functions: protecting, supporting, and binding together other body tissues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err="1" smtClean="0"/>
              <a:t>Vascularized</a:t>
            </a:r>
            <a:r>
              <a:rPr lang="en-US" dirty="0" smtClean="0"/>
              <a:t>: have a good blood supply</a:t>
            </a:r>
          </a:p>
          <a:p>
            <a:pPr lvl="1"/>
            <a:r>
              <a:rPr lang="en-US" dirty="0" smtClean="0"/>
              <a:t>Exceptions: tendons, ligaments, and cartilage</a:t>
            </a:r>
          </a:p>
          <a:p>
            <a:pPr lvl="1"/>
            <a:r>
              <a:rPr lang="en-US" dirty="0" smtClean="0"/>
              <a:t>Heal slowly due to little/no blood supply</a:t>
            </a:r>
          </a:p>
          <a:p>
            <a:r>
              <a:rPr lang="en-US" i="1" dirty="0" smtClean="0"/>
              <a:t>Extracellular matrix</a:t>
            </a:r>
            <a:r>
              <a:rPr lang="en-US" dirty="0" smtClean="0"/>
              <a:t>: nonliving substance found outside connective tissue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Connective tissue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Bone</a:t>
            </a:r>
          </a:p>
          <a:p>
            <a:r>
              <a:rPr lang="en-US" dirty="0" smtClean="0"/>
              <a:t>Cartilage</a:t>
            </a:r>
          </a:p>
          <a:p>
            <a:r>
              <a:rPr lang="en-US" dirty="0" smtClean="0"/>
              <a:t>Dense connective</a:t>
            </a:r>
          </a:p>
          <a:p>
            <a:r>
              <a:rPr lang="en-US" dirty="0" smtClean="0"/>
              <a:t>Loose connective</a:t>
            </a:r>
          </a:p>
          <a:p>
            <a:r>
              <a:rPr lang="en-US" dirty="0" err="1" smtClean="0"/>
              <a:t>Areolar</a:t>
            </a:r>
            <a:endParaRPr lang="en-US" dirty="0" smtClean="0"/>
          </a:p>
          <a:p>
            <a:r>
              <a:rPr lang="en-US" dirty="0" smtClean="0"/>
              <a:t>Adipose</a:t>
            </a:r>
          </a:p>
          <a:p>
            <a:r>
              <a:rPr lang="en-US" dirty="0" smtClean="0"/>
              <a:t>Reticular</a:t>
            </a:r>
          </a:p>
          <a:p>
            <a:r>
              <a:rPr lang="en-US" dirty="0" smtClean="0"/>
              <a:t>Blood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Location: bones (throughout body)</a:t>
            </a:r>
          </a:p>
          <a:p>
            <a:r>
              <a:rPr lang="en-US" dirty="0" smtClean="0"/>
              <a:t>Function: supports and protects, act as levers for muscles, stores minerals such as calcium, marrow makes red blood cells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Cartilage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Hyaline cartilage</a:t>
            </a:r>
          </a:p>
          <a:p>
            <a:pPr lvl="1"/>
            <a:r>
              <a:rPr lang="en-US" dirty="0" smtClean="0"/>
              <a:t>Location: ends of long bones in the joints, costal cartilage of ribs, in the nose, trachea, and larynx</a:t>
            </a:r>
          </a:p>
          <a:p>
            <a:pPr lvl="1"/>
            <a:r>
              <a:rPr lang="en-US" dirty="0" smtClean="0"/>
              <a:t>Function: support, cushioning, resist compression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609600"/>
            <a:ext cx="7467600" cy="5516563"/>
          </a:xfrm>
        </p:spPr>
        <p:txBody>
          <a:bodyPr/>
          <a:lstStyle/>
          <a:p>
            <a:r>
              <a:rPr lang="en-US" dirty="0" err="1" smtClean="0"/>
              <a:t>Fibrocartilage</a:t>
            </a:r>
            <a:endParaRPr lang="en-US" dirty="0" smtClean="0"/>
          </a:p>
          <a:p>
            <a:pPr lvl="1"/>
            <a:r>
              <a:rPr lang="en-US" dirty="0" smtClean="0"/>
              <a:t>Location: between the vertebrae</a:t>
            </a:r>
          </a:p>
          <a:p>
            <a:pPr lvl="1"/>
            <a:r>
              <a:rPr lang="en-US" dirty="0" smtClean="0"/>
              <a:t>Function: cushioning</a:t>
            </a:r>
          </a:p>
          <a:p>
            <a:r>
              <a:rPr lang="en-US" dirty="0" smtClean="0"/>
              <a:t>Elastic cartilage</a:t>
            </a:r>
          </a:p>
          <a:p>
            <a:pPr lvl="1"/>
            <a:r>
              <a:rPr lang="en-US" dirty="0" smtClean="0"/>
              <a:t>Location: Eustachian tubes, external ear, epiglottis</a:t>
            </a:r>
          </a:p>
          <a:p>
            <a:pPr lvl="1"/>
            <a:r>
              <a:rPr lang="en-US" dirty="0" smtClean="0"/>
              <a:t>Function: support, define/maintain shape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Epithelium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143000"/>
            <a:ext cx="7467600" cy="4983163"/>
          </a:xfrm>
        </p:spPr>
        <p:txBody>
          <a:bodyPr/>
          <a:lstStyle/>
          <a:p>
            <a:r>
              <a:rPr lang="en-US" sz="2800" dirty="0" smtClean="0"/>
              <a:t>Lining, covering, glandular tissue </a:t>
            </a:r>
          </a:p>
          <a:p>
            <a:pPr lvl="1"/>
            <a:r>
              <a:rPr lang="en-US" dirty="0" smtClean="0"/>
              <a:t>Glandular epithelium forms the glands of the body</a:t>
            </a:r>
          </a:p>
          <a:p>
            <a:r>
              <a:rPr lang="en-US" sz="2800" dirty="0" smtClean="0"/>
              <a:t>Lining/covering epithelium is found on all free body surfaces</a:t>
            </a:r>
          </a:p>
          <a:p>
            <a:r>
              <a:rPr lang="en-US" sz="2800" dirty="0" smtClean="0"/>
              <a:t>Functions: protection, absorption, secretion, and filtration</a:t>
            </a:r>
          </a:p>
          <a:p>
            <a:r>
              <a:rPr lang="en-US" sz="2800" dirty="0" err="1" smtClean="0"/>
              <a:t>Avascular</a:t>
            </a:r>
            <a:r>
              <a:rPr lang="en-US" sz="2800" dirty="0" smtClean="0"/>
              <a:t>: has no blood supply </a:t>
            </a:r>
          </a:p>
          <a:p>
            <a:pPr lvl="1"/>
            <a:r>
              <a:rPr lang="en-US" dirty="0" smtClean="0"/>
              <a:t>Nutrients, oxygen, waster removal provided by the underlying connective tissue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Free template from www.brainybetty.com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Dense Connective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Location: tendons and ligaments, lower layer of skin, white of eyeball</a:t>
            </a:r>
          </a:p>
          <a:p>
            <a:r>
              <a:rPr lang="en-US" dirty="0" smtClean="0"/>
              <a:t>Function: connecting bone to bone and muscle to bone, stretching/supporting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Loose connective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Areolar</a:t>
            </a:r>
            <a:endParaRPr lang="en-US" dirty="0" smtClean="0"/>
          </a:p>
          <a:p>
            <a:pPr lvl="1"/>
            <a:r>
              <a:rPr lang="en-US" dirty="0" smtClean="0"/>
              <a:t>Location: surrounds blood vessels and nerves, underneath epithelial tissue</a:t>
            </a:r>
          </a:p>
          <a:p>
            <a:pPr lvl="1"/>
            <a:r>
              <a:rPr lang="en-US" dirty="0" smtClean="0"/>
              <a:t>Function: holds organs in place, attaches epithelial tissue to other tissue, cushioning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533400"/>
            <a:ext cx="7467600" cy="5592763"/>
          </a:xfrm>
        </p:spPr>
        <p:txBody>
          <a:bodyPr/>
          <a:lstStyle/>
          <a:p>
            <a:r>
              <a:rPr lang="en-US" dirty="0" smtClean="0"/>
              <a:t>Adipose</a:t>
            </a:r>
          </a:p>
          <a:p>
            <a:pPr lvl="1"/>
            <a:r>
              <a:rPr lang="en-US" dirty="0" smtClean="0"/>
              <a:t>Location: Under skin, around kidneys and eyeballs, within the abdomen, in breasts</a:t>
            </a:r>
          </a:p>
          <a:p>
            <a:pPr lvl="1"/>
            <a:r>
              <a:rPr lang="en-US" dirty="0" smtClean="0"/>
              <a:t>Function: reserve fuel source, insulates, supports and protects organs, cushions</a:t>
            </a:r>
          </a:p>
          <a:p>
            <a:r>
              <a:rPr lang="en-US" dirty="0" smtClean="0"/>
              <a:t>Reticular </a:t>
            </a:r>
          </a:p>
          <a:p>
            <a:pPr lvl="1"/>
            <a:r>
              <a:rPr lang="en-US" dirty="0" smtClean="0"/>
              <a:t>Location: liver, bone narrow, lymph glands, spleen</a:t>
            </a:r>
          </a:p>
          <a:p>
            <a:pPr lvl="1"/>
            <a:r>
              <a:rPr lang="en-US" dirty="0" smtClean="0"/>
              <a:t>Function: supports lymph system, holds adipose tissue together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Location: throughout body in blood vessels</a:t>
            </a:r>
          </a:p>
          <a:p>
            <a:r>
              <a:rPr lang="en-US" dirty="0" smtClean="0"/>
              <a:t>Function: transport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Muscle tissue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Three types</a:t>
            </a:r>
          </a:p>
          <a:p>
            <a:pPr lvl="1"/>
            <a:r>
              <a:rPr lang="en-US" dirty="0" smtClean="0"/>
              <a:t>Skeletal or striated</a:t>
            </a:r>
          </a:p>
          <a:p>
            <a:pPr lvl="1"/>
            <a:r>
              <a:rPr lang="en-US" dirty="0" smtClean="0"/>
              <a:t>Cardiac</a:t>
            </a:r>
          </a:p>
          <a:p>
            <a:pPr lvl="1"/>
            <a:r>
              <a:rPr lang="en-US" dirty="0" smtClean="0"/>
              <a:t>Smooth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Skeletal or striated muscle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Location: attached to bones or skin</a:t>
            </a:r>
          </a:p>
          <a:p>
            <a:r>
              <a:rPr lang="en-US" dirty="0" smtClean="0"/>
              <a:t>Function: voluntary movement, locomotion, facial expressions, generate heat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Cardiac muscle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Location: heart</a:t>
            </a:r>
          </a:p>
          <a:p>
            <a:r>
              <a:rPr lang="en-US" dirty="0" smtClean="0"/>
              <a:t>Function: pumps blood</a:t>
            </a:r>
          </a:p>
          <a:p>
            <a:r>
              <a:rPr lang="en-US" dirty="0" smtClean="0"/>
              <a:t>Intercalated disks- have gap junctions where ions pass freely from cell to cell</a:t>
            </a:r>
          </a:p>
          <a:p>
            <a:r>
              <a:rPr lang="en-US" dirty="0" smtClean="0"/>
              <a:t>This allows for rapid conduction of electrochemical impulses across the heart, necessary for the heart to work properly.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Smooth muscle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Location: walls of organs</a:t>
            </a:r>
          </a:p>
          <a:p>
            <a:r>
              <a:rPr lang="en-US" dirty="0" smtClean="0"/>
              <a:t>Function: propels substances through internal pathways</a:t>
            </a:r>
          </a:p>
          <a:p>
            <a:r>
              <a:rPr lang="en-US" i="1" dirty="0" smtClean="0"/>
              <a:t>Peristalsis</a:t>
            </a:r>
            <a:r>
              <a:rPr lang="en-US" dirty="0" smtClean="0"/>
              <a:t>: wavelike motion that keeps substances moving through the small intestine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792162"/>
          </a:xfrm>
        </p:spPr>
        <p:txBody>
          <a:bodyPr/>
          <a:lstStyle/>
          <a:p>
            <a:r>
              <a:rPr lang="en-US" dirty="0" smtClean="0"/>
              <a:t>Nervous tissue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914400"/>
            <a:ext cx="7467600" cy="5211763"/>
          </a:xfrm>
        </p:spPr>
        <p:txBody>
          <a:bodyPr/>
          <a:lstStyle/>
          <a:p>
            <a:r>
              <a:rPr lang="en-US" sz="2800" i="1" dirty="0" smtClean="0"/>
              <a:t>Neurons</a:t>
            </a:r>
            <a:r>
              <a:rPr lang="en-US" sz="2800" dirty="0" smtClean="0"/>
              <a:t>: nerve cells</a:t>
            </a:r>
          </a:p>
          <a:p>
            <a:r>
              <a:rPr lang="en-US" sz="2800" dirty="0" smtClean="0"/>
              <a:t>Two main characteristics are irritability and conductivity; result from neurons receiving and conducting electrochemical impulses from one part of body to another. </a:t>
            </a:r>
          </a:p>
          <a:p>
            <a:r>
              <a:rPr lang="en-US" sz="2800" dirty="0" smtClean="0"/>
              <a:t>Neurons can have </a:t>
            </a:r>
            <a:r>
              <a:rPr lang="en-US" sz="2800" dirty="0" err="1" smtClean="0"/>
              <a:t>cytoplasmic</a:t>
            </a:r>
            <a:r>
              <a:rPr lang="en-US" sz="2800" dirty="0" smtClean="0"/>
              <a:t> extensions  up to 3 feet long, allowing a single neuron to transmit impulses over long distances.</a:t>
            </a:r>
          </a:p>
          <a:p>
            <a:r>
              <a:rPr lang="en-US" sz="2800" i="1" dirty="0" smtClean="0"/>
              <a:t>Supporting cells </a:t>
            </a:r>
            <a:r>
              <a:rPr lang="en-US" sz="2800" dirty="0" smtClean="0"/>
              <a:t>insulate, support, and protect the neurons.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Free template from www.brainybetty.com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5698D-5E92-441C-943F-9E4F0319349D}" type="datetime1">
              <a:rPr lang="en-US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BE1981-D954-4146-A70C-A52C79CA47CC}" type="slidenum">
              <a:rPr lang="en-US"/>
              <a:pPr/>
              <a:t>3</a:t>
            </a:fld>
            <a:endParaRPr lang="en-US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entury Gothic" pitchFamily="34" charset="0"/>
              </a:rPr>
              <a:t>Epithelium</a:t>
            </a:r>
            <a:endParaRPr lang="en-US" dirty="0">
              <a:latin typeface="Century Gothic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14350" indent="-514350"/>
            <a:r>
              <a:rPr lang="en-US" dirty="0" smtClean="0">
                <a:latin typeface="Century Gothic" pitchFamily="34" charset="0"/>
              </a:rPr>
              <a:t>Can be simple or stratified</a:t>
            </a:r>
          </a:p>
          <a:p>
            <a:pPr lvl="1"/>
            <a:r>
              <a:rPr lang="en-US" i="1" dirty="0" smtClean="0">
                <a:latin typeface="Century Gothic" pitchFamily="34" charset="0"/>
              </a:rPr>
              <a:t>Simple</a:t>
            </a:r>
            <a:r>
              <a:rPr lang="en-US" dirty="0" smtClean="0">
                <a:latin typeface="Century Gothic" pitchFamily="34" charset="0"/>
              </a:rPr>
              <a:t>: one layer of cells</a:t>
            </a:r>
          </a:p>
          <a:p>
            <a:pPr lvl="1"/>
            <a:r>
              <a:rPr lang="en-US" i="1" dirty="0" smtClean="0">
                <a:latin typeface="Century Gothic" pitchFamily="34" charset="0"/>
              </a:rPr>
              <a:t>Stratified</a:t>
            </a:r>
            <a:r>
              <a:rPr lang="en-US" dirty="0" smtClean="0">
                <a:latin typeface="Century Gothic" pitchFamily="34" charset="0"/>
              </a:rPr>
              <a:t>: more than one cell layer</a:t>
            </a:r>
            <a:endParaRPr lang="en-US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epithelium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219200"/>
            <a:ext cx="7467600" cy="4906963"/>
          </a:xfrm>
        </p:spPr>
        <p:txBody>
          <a:bodyPr/>
          <a:lstStyle/>
          <a:p>
            <a:pPr marL="514350" indent="-514350"/>
            <a:r>
              <a:rPr lang="en-US" dirty="0" smtClean="0"/>
              <a:t>Simple </a:t>
            </a:r>
            <a:r>
              <a:rPr lang="en-US" dirty="0" err="1" smtClean="0"/>
              <a:t>squamous</a:t>
            </a:r>
            <a:endParaRPr lang="en-US" dirty="0" smtClean="0"/>
          </a:p>
          <a:p>
            <a:pPr marL="514350" indent="-514350"/>
            <a:r>
              <a:rPr lang="en-US" dirty="0" smtClean="0"/>
              <a:t>Simple </a:t>
            </a:r>
            <a:r>
              <a:rPr lang="en-US" dirty="0" err="1" smtClean="0"/>
              <a:t>cuboidal</a:t>
            </a:r>
            <a:endParaRPr lang="en-US" dirty="0" smtClean="0"/>
          </a:p>
          <a:p>
            <a:pPr marL="514350" indent="-514350"/>
            <a:r>
              <a:rPr lang="en-US" dirty="0" smtClean="0"/>
              <a:t>Simple columnar</a:t>
            </a:r>
          </a:p>
          <a:p>
            <a:pPr marL="514350" indent="-514350"/>
            <a:r>
              <a:rPr lang="en-US" dirty="0" err="1" smtClean="0"/>
              <a:t>Pseudostratified</a:t>
            </a:r>
            <a:r>
              <a:rPr lang="en-US" dirty="0" smtClean="0"/>
              <a:t> columnar</a:t>
            </a:r>
          </a:p>
          <a:p>
            <a:pPr marL="914400" lvl="1" indent="-514350"/>
            <a:r>
              <a:rPr lang="en-US" dirty="0" smtClean="0"/>
              <a:t>Is actually NOT stratified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</a:t>
            </a:r>
            <a:r>
              <a:rPr lang="en-US" dirty="0" err="1" smtClean="0"/>
              <a:t>Squamous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066800"/>
            <a:ext cx="7467600" cy="5059363"/>
          </a:xfrm>
        </p:spPr>
        <p:txBody>
          <a:bodyPr/>
          <a:lstStyle/>
          <a:p>
            <a:pPr marL="514350" indent="-514350"/>
            <a:r>
              <a:rPr lang="en-US" dirty="0" smtClean="0"/>
              <a:t>Locations: </a:t>
            </a:r>
          </a:p>
          <a:p>
            <a:pPr marL="914400" lvl="1" indent="-514350"/>
            <a:r>
              <a:rPr lang="en-US" dirty="0" smtClean="0"/>
              <a:t>places where filtration or exchange of substances occurs EX- the air sacs of lungs (O</a:t>
            </a:r>
            <a:r>
              <a:rPr lang="en-US" baseline="-25000" dirty="0" smtClean="0"/>
              <a:t>2</a:t>
            </a:r>
            <a:r>
              <a:rPr lang="en-US" dirty="0" smtClean="0"/>
              <a:t>/CO</a:t>
            </a:r>
            <a:r>
              <a:rPr lang="en-US" baseline="-25000" dirty="0" smtClean="0"/>
              <a:t>2</a:t>
            </a:r>
            <a:r>
              <a:rPr lang="en-US" dirty="0" smtClean="0"/>
              <a:t> exchange) or capillaries where nutrients and waste are exchanged</a:t>
            </a:r>
          </a:p>
          <a:p>
            <a:pPr marL="914400" lvl="1" indent="-514350"/>
            <a:r>
              <a:rPr lang="en-US" dirty="0" smtClean="0"/>
              <a:t>Lines the ventral body cavity and covers organs (serous membranes)</a:t>
            </a:r>
          </a:p>
          <a:p>
            <a:pPr marL="514350" indent="-514350"/>
            <a:r>
              <a:rPr lang="en-US" dirty="0" smtClean="0"/>
              <a:t>Functions: filtration, secretion, absorption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</a:t>
            </a:r>
            <a:r>
              <a:rPr lang="en-US" dirty="0" err="1" smtClean="0"/>
              <a:t>Cuboidal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Location: in glands and their ducts, walls of kidney tubules, covers the ovaries</a:t>
            </a:r>
          </a:p>
          <a:p>
            <a:r>
              <a:rPr lang="en-US" dirty="0" smtClean="0"/>
              <a:t>Function: secretion, absorption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columnar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Location: lines the digestive tract, ciliated type lines bronchi and uterine and Fallopian tubes</a:t>
            </a:r>
          </a:p>
          <a:p>
            <a:r>
              <a:rPr lang="en-US" dirty="0" smtClean="0"/>
              <a:t>Function: absorption, secretion of mucus, propulsion of mucus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Pseudostratified</a:t>
            </a:r>
            <a:r>
              <a:rPr lang="en-US" dirty="0" smtClean="0"/>
              <a:t> columnar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600200"/>
            <a:ext cx="7467600" cy="4525963"/>
          </a:xfrm>
        </p:spPr>
        <p:txBody>
          <a:bodyPr/>
          <a:lstStyle/>
          <a:p>
            <a:r>
              <a:rPr lang="en-US" dirty="0" smtClean="0"/>
              <a:t>Location: non-ciliated lines ducts of large glands and parts of male urethra; ciliated type lines the trachea and most of the upper respiratory tract</a:t>
            </a:r>
          </a:p>
          <a:p>
            <a:r>
              <a:rPr lang="en-US" dirty="0" smtClean="0"/>
              <a:t>Function: secretion (mainly mucus) and propulsion of mucus 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Stratified Epithelium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Stratified </a:t>
            </a:r>
            <a:r>
              <a:rPr lang="en-US" dirty="0" err="1" smtClean="0"/>
              <a:t>squamous</a:t>
            </a:r>
            <a:endParaRPr lang="en-US" dirty="0" smtClean="0"/>
          </a:p>
          <a:p>
            <a:r>
              <a:rPr lang="en-US" dirty="0" smtClean="0"/>
              <a:t>Stratified </a:t>
            </a:r>
            <a:r>
              <a:rPr lang="en-US" dirty="0" err="1" smtClean="0"/>
              <a:t>cuboidal</a:t>
            </a:r>
            <a:endParaRPr lang="en-US" dirty="0" smtClean="0"/>
          </a:p>
          <a:p>
            <a:r>
              <a:rPr lang="en-US" dirty="0" smtClean="0"/>
              <a:t>Stratified columnar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4FCE0-58DA-41E0-ADA6-3F915D152BC5}" type="datetime1">
              <a:rPr lang="en-US" smtClean="0"/>
              <a:pPr/>
              <a:t>1/25/2011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Free template from www.brainybetty.com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6871FA-F490-404C-9468-2CF09855C58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JeweledDecoIII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JeweledDecoIII</Template>
  <TotalTime>151</TotalTime>
  <Words>974</Words>
  <Application>Microsoft Office PowerPoint</Application>
  <PresentationFormat>On-screen Show (4:3)</PresentationFormat>
  <Paragraphs>204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JeweledDecoIII</vt:lpstr>
      <vt:lpstr>Classifying Tissues</vt:lpstr>
      <vt:lpstr>Epithelium</vt:lpstr>
      <vt:lpstr>Epithelium</vt:lpstr>
      <vt:lpstr>Simple epithelium</vt:lpstr>
      <vt:lpstr>Simple Squamous</vt:lpstr>
      <vt:lpstr>Simple Cuboidal</vt:lpstr>
      <vt:lpstr>Simple columnar</vt:lpstr>
      <vt:lpstr>Pseudostratified columnar </vt:lpstr>
      <vt:lpstr>Stratified Epithelium</vt:lpstr>
      <vt:lpstr>Stratified squamous</vt:lpstr>
      <vt:lpstr>Stratified cuboidal and columnar</vt:lpstr>
      <vt:lpstr>Transitional epithelium</vt:lpstr>
      <vt:lpstr>Glandular epithelium</vt:lpstr>
      <vt:lpstr>Connective tissue</vt:lpstr>
      <vt:lpstr>Slide 15</vt:lpstr>
      <vt:lpstr>Connective tissue</vt:lpstr>
      <vt:lpstr>Bone</vt:lpstr>
      <vt:lpstr>Cartilage </vt:lpstr>
      <vt:lpstr>Slide 19</vt:lpstr>
      <vt:lpstr>Dense Connective</vt:lpstr>
      <vt:lpstr>Loose connective</vt:lpstr>
      <vt:lpstr>Slide 22</vt:lpstr>
      <vt:lpstr>Blood</vt:lpstr>
      <vt:lpstr>Muscle tissue</vt:lpstr>
      <vt:lpstr>Skeletal or striated muscle</vt:lpstr>
      <vt:lpstr>Cardiac muscle</vt:lpstr>
      <vt:lpstr>Smooth muscle</vt:lpstr>
      <vt:lpstr>Nervous tissue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Classifying Tissues</dc:title>
  <dc:creator>jfarris</dc:creator>
  <cp:lastModifiedBy>jfarris</cp:lastModifiedBy>
  <cp:revision>17</cp:revision>
  <dcterms:created xsi:type="dcterms:W3CDTF">2011-01-25T14:31:28Z</dcterms:created>
  <dcterms:modified xsi:type="dcterms:W3CDTF">2011-01-25T18:28:23Z</dcterms:modified>
</cp:coreProperties>
</file>